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62" r:id="rId4"/>
    <p:sldId id="257" r:id="rId5"/>
    <p:sldId id="258" r:id="rId6"/>
    <p:sldId id="259" r:id="rId7"/>
    <p:sldId id="260" r:id="rId8"/>
    <p:sldId id="265"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33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4/13/12</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4/13/12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4/13/12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4/13/12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4/13/12</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6257" y="1185287"/>
            <a:ext cx="6777318" cy="1731982"/>
          </a:xfrm>
        </p:spPr>
        <p:txBody>
          <a:bodyPr/>
          <a:lstStyle/>
          <a:p>
            <a:r>
              <a:rPr lang="en-US" dirty="0" smtClean="0"/>
              <a:t>The Fender Stratocaster</a:t>
            </a:r>
            <a:endParaRPr lang="en-US" dirty="0"/>
          </a:p>
        </p:txBody>
      </p:sp>
      <p:sp>
        <p:nvSpPr>
          <p:cNvPr id="5" name="Subtitle 4"/>
          <p:cNvSpPr>
            <a:spLocks noGrp="1"/>
          </p:cNvSpPr>
          <p:nvPr>
            <p:ph type="subTitle" idx="1"/>
          </p:nvPr>
        </p:nvSpPr>
        <p:spPr>
          <a:xfrm>
            <a:off x="1183341" y="5539772"/>
            <a:ext cx="6400800" cy="856989"/>
          </a:xfrm>
        </p:spPr>
        <p:txBody>
          <a:bodyPr>
            <a:normAutofit/>
          </a:bodyPr>
          <a:lstStyle/>
          <a:p>
            <a:r>
              <a:rPr lang="en-US" sz="800" dirty="0"/>
              <a:t>http://</a:t>
            </a:r>
            <a:r>
              <a:rPr lang="en-US" sz="800" dirty="0" err="1"/>
              <a:t>www.google.com</a:t>
            </a:r>
            <a:r>
              <a:rPr lang="en-US" sz="800" dirty="0"/>
              <a:t>/</a:t>
            </a:r>
            <a:r>
              <a:rPr lang="en-US" sz="800" dirty="0" err="1"/>
              <a:t>imgres?q</a:t>
            </a:r>
            <a:r>
              <a:rPr lang="en-US" sz="800" dirty="0"/>
              <a:t>=1950s+fender+stratocaster+sales+poster&amp;hl=</a:t>
            </a:r>
            <a:r>
              <a:rPr lang="en-US" sz="800" dirty="0" err="1"/>
              <a:t>en&amp;safe</a:t>
            </a:r>
            <a:r>
              <a:rPr lang="en-US" sz="800" dirty="0"/>
              <a:t>=</a:t>
            </a:r>
            <a:r>
              <a:rPr lang="en-US" sz="800" dirty="0" err="1"/>
              <a:t>active&amp;gbv</a:t>
            </a:r>
            <a:r>
              <a:rPr lang="en-US" sz="800" dirty="0"/>
              <a:t>=2&amp;biw=1160&amp;bih=706&amp;tbm=</a:t>
            </a:r>
            <a:r>
              <a:rPr lang="en-US" sz="800" dirty="0" err="1"/>
              <a:t>isch&amp;tbnid</a:t>
            </a:r>
            <a:r>
              <a:rPr lang="en-US" sz="800" dirty="0"/>
              <a:t>=Zn476NDSFJKY1M:&amp;</a:t>
            </a:r>
            <a:r>
              <a:rPr lang="en-US" sz="800" dirty="0" err="1"/>
              <a:t>imgrefurl</a:t>
            </a:r>
            <a:r>
              <a:rPr lang="en-US" sz="800" dirty="0"/>
              <a:t>=http://</a:t>
            </a:r>
            <a:r>
              <a:rPr lang="en-US" sz="800" dirty="0" err="1"/>
              <a:t>www.strat-talk.com</a:t>
            </a:r>
            <a:r>
              <a:rPr lang="en-US" sz="800" dirty="0"/>
              <a:t>/forum/pre-cbs-strats-before-1966/65561-vintage-posters.html&amp;docid=dUNkhSIpNTAH3M&amp;imgurl=http://</a:t>
            </a:r>
            <a:r>
              <a:rPr lang="en-US" sz="800" dirty="0" err="1"/>
              <a:t>www.strat-talk.com</a:t>
            </a:r>
            <a:r>
              <a:rPr lang="en-US" sz="800" dirty="0"/>
              <a:t>/forum/attachments/pre-cbs-strats-before-1966/14780d1293294726-vintage-posters-fender1954.jpg&amp;w=599&amp;h=844&amp;ei=bzOGT8-vMIjY0QGrq7DIBw&amp;zoom=1&amp;iact=</a:t>
            </a:r>
            <a:r>
              <a:rPr lang="en-US" sz="800" dirty="0" err="1"/>
              <a:t>hc&amp;vpx</a:t>
            </a:r>
            <a:r>
              <a:rPr lang="en-US" sz="800" dirty="0"/>
              <a:t>=932&amp;vpy=134&amp;dur=3699&amp;hovh=267&amp;hovw=189&amp;tx=113&amp;ty=124&amp;sig=100862234114279371212&amp;page=1&amp;tbnh=176&amp;tbnw=123&amp;start=0&amp;ndsp=16&amp;ved=1t:429,r:5,s:0,i:77</a:t>
            </a:r>
          </a:p>
        </p:txBody>
      </p:sp>
      <p:pic>
        <p:nvPicPr>
          <p:cNvPr id="6" name="Picture 5" descr="Unknown-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2438" y="918290"/>
            <a:ext cx="3209858" cy="4421554"/>
          </a:xfrm>
          <a:prstGeom prst="rect">
            <a:avLst/>
          </a:prstGeom>
        </p:spPr>
      </p:pic>
    </p:spTree>
    <p:extLst>
      <p:ext uri="{BB962C8B-B14F-4D97-AF65-F5344CB8AC3E}">
        <p14:creationId xmlns:p14="http://schemas.microsoft.com/office/powerpoint/2010/main" val="392948114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Slide 1-9: info=</a:t>
            </a:r>
            <a:r>
              <a:rPr lang="en-US" sz="1200" dirty="0"/>
              <a:t>Ash, Sam. "The Fender Stratocaster: History and Overview." </a:t>
            </a:r>
            <a:r>
              <a:rPr lang="en-US" sz="1200" i="1" dirty="0"/>
              <a:t>Sam Ash Direct</a:t>
            </a:r>
            <a:r>
              <a:rPr lang="en-US" sz="1200" dirty="0"/>
              <a:t>. Web. </a:t>
            </a:r>
            <a:r>
              <a:rPr lang="en-US" sz="1200" dirty="0" err="1"/>
              <a:t>Thur</a:t>
            </a:r>
            <a:r>
              <a:rPr lang="en-US" sz="1200" dirty="0"/>
              <a:t> Apr. 2012. &lt;The Fender Stratocaster: History and Overview&gt;</a:t>
            </a:r>
            <a:r>
              <a:rPr lang="en-US" sz="1200" dirty="0" smtClean="0"/>
              <a:t>.</a:t>
            </a:r>
          </a:p>
          <a:p>
            <a:endParaRPr lang="en-US" sz="1200" dirty="0"/>
          </a:p>
          <a:p>
            <a:r>
              <a:rPr lang="en-US" sz="1200" dirty="0" smtClean="0"/>
              <a:t>1 Pic: </a:t>
            </a:r>
            <a:r>
              <a:rPr lang="en-US" sz="1200" dirty="0"/>
              <a:t>Talk, </a:t>
            </a:r>
            <a:r>
              <a:rPr lang="en-US" sz="1200" dirty="0" err="1"/>
              <a:t>Strat</a:t>
            </a:r>
            <a:r>
              <a:rPr lang="en-US" sz="1200" dirty="0"/>
              <a:t> -. "</a:t>
            </a:r>
            <a:r>
              <a:rPr lang="en-US" sz="1200" dirty="0" err="1"/>
              <a:t>Strat</a:t>
            </a:r>
            <a:r>
              <a:rPr lang="en-US" sz="1200" dirty="0"/>
              <a:t> Talk." </a:t>
            </a:r>
            <a:r>
              <a:rPr lang="en-US" sz="1200" i="1" dirty="0"/>
              <a:t>Http://</a:t>
            </a:r>
            <a:r>
              <a:rPr lang="en-US" sz="1200" i="1" dirty="0" err="1"/>
              <a:t>www.strat-talk.com</a:t>
            </a:r>
            <a:r>
              <a:rPr lang="en-US" sz="1200" i="1" dirty="0"/>
              <a:t>/forum/pre-cbs-strats-before-1966/65561-vintage-posters.html</a:t>
            </a:r>
            <a:r>
              <a:rPr lang="en-US" sz="1200" dirty="0"/>
              <a:t>. </a:t>
            </a:r>
            <a:r>
              <a:rPr lang="en-US" sz="1200" dirty="0" err="1"/>
              <a:t>Strat</a:t>
            </a:r>
            <a:r>
              <a:rPr lang="en-US" sz="1200" dirty="0"/>
              <a:t> Talk, 2007. Web. </a:t>
            </a:r>
            <a:r>
              <a:rPr lang="en-US" sz="1200" dirty="0" err="1"/>
              <a:t>Thur</a:t>
            </a:r>
            <a:r>
              <a:rPr lang="en-US" sz="1200" dirty="0"/>
              <a:t> Apr. 2012. &lt;http://</a:t>
            </a:r>
            <a:r>
              <a:rPr lang="en-US" sz="1200" dirty="0" err="1"/>
              <a:t>www.strat-talk.com</a:t>
            </a:r>
            <a:r>
              <a:rPr lang="en-US" sz="1200" dirty="0"/>
              <a:t>/forum/pre-cbs-strats-before-1966/65561-vintage-posters.html&gt;</a:t>
            </a:r>
            <a:r>
              <a:rPr lang="en-US" sz="1200" dirty="0" smtClean="0"/>
              <a:t>.</a:t>
            </a:r>
          </a:p>
          <a:p>
            <a:endParaRPr lang="en-US" sz="1200" dirty="0"/>
          </a:p>
          <a:p>
            <a:r>
              <a:rPr lang="en-US" sz="1200" dirty="0" smtClean="0"/>
              <a:t>2 pic: Music </a:t>
            </a:r>
            <a:r>
              <a:rPr lang="en-US" sz="1200" dirty="0"/>
              <a:t>Store, Me Cans. "Fender Standard Telecaster®." </a:t>
            </a:r>
            <a:r>
              <a:rPr lang="en-US" sz="1200" i="1" dirty="0" err="1"/>
              <a:t>McCanns</a:t>
            </a:r>
            <a:r>
              <a:rPr lang="en-US" sz="1200" i="1" dirty="0"/>
              <a:t> Music Centre</a:t>
            </a:r>
            <a:r>
              <a:rPr lang="en-US" sz="1200" dirty="0"/>
              <a:t>. </a:t>
            </a:r>
            <a:r>
              <a:rPr lang="en-US" sz="1200" dirty="0" err="1"/>
              <a:t>Mccanns</a:t>
            </a:r>
            <a:r>
              <a:rPr lang="en-US" sz="1200" dirty="0"/>
              <a:t>. Web. </a:t>
            </a:r>
            <a:r>
              <a:rPr lang="en-US" sz="1200" dirty="0" err="1"/>
              <a:t>Thur</a:t>
            </a:r>
            <a:r>
              <a:rPr lang="en-US" sz="1200" dirty="0"/>
              <a:t> Apr. 2012. &lt;Fender Standard Telecaster®&gt;.</a:t>
            </a:r>
            <a:r>
              <a:rPr lang="en-US" sz="1200" dirty="0" smtClean="0"/>
              <a:t> </a:t>
            </a:r>
          </a:p>
          <a:p>
            <a:endParaRPr lang="en-US" sz="1200" dirty="0"/>
          </a:p>
          <a:p>
            <a:r>
              <a:rPr lang="en-US" sz="1200" dirty="0" smtClean="0"/>
              <a:t>3 pic: </a:t>
            </a:r>
            <a:r>
              <a:rPr lang="en-US" sz="1200" dirty="0"/>
              <a:t>Blog. "</a:t>
            </a:r>
            <a:r>
              <a:rPr lang="en-US" sz="1200" dirty="0" err="1"/>
              <a:t>Strat</a:t>
            </a:r>
            <a:r>
              <a:rPr lang="en-US" sz="1200" dirty="0"/>
              <a:t> Blueprint." </a:t>
            </a:r>
            <a:r>
              <a:rPr lang="en-US" sz="1200" i="1" dirty="0" err="1"/>
              <a:t>Guitarren</a:t>
            </a:r>
            <a:r>
              <a:rPr lang="en-US" sz="1200" dirty="0"/>
              <a:t>. </a:t>
            </a:r>
            <a:r>
              <a:rPr lang="en-US" sz="1200" dirty="0" err="1"/>
              <a:t>Guitarren</a:t>
            </a:r>
            <a:r>
              <a:rPr lang="en-US" sz="1200" dirty="0"/>
              <a:t>, 2007. Web. </a:t>
            </a:r>
            <a:r>
              <a:rPr lang="en-US" sz="1200" dirty="0" err="1"/>
              <a:t>Thur</a:t>
            </a:r>
            <a:r>
              <a:rPr lang="en-US" sz="1200" dirty="0"/>
              <a:t> Apr. 2012. &lt;http://</a:t>
            </a:r>
            <a:r>
              <a:rPr lang="en-US" sz="1200" dirty="0" err="1"/>
              <a:t>guitarren.blogspot.com</a:t>
            </a:r>
            <a:r>
              <a:rPr lang="en-US" sz="1200" dirty="0"/>
              <a:t>/2009/10/</a:t>
            </a:r>
            <a:r>
              <a:rPr lang="en-US" sz="1200" dirty="0" err="1"/>
              <a:t>strat-blueprint.html</a:t>
            </a:r>
            <a:r>
              <a:rPr lang="en-US" sz="1200" dirty="0"/>
              <a:t>&gt;</a:t>
            </a:r>
            <a:r>
              <a:rPr lang="en-US" sz="1200" dirty="0" smtClean="0"/>
              <a:t>.</a:t>
            </a:r>
          </a:p>
          <a:p>
            <a:endParaRPr lang="en-US" sz="1200" dirty="0"/>
          </a:p>
          <a:p>
            <a:r>
              <a:rPr lang="en-US" sz="1200" dirty="0" smtClean="0"/>
              <a:t>4 Pic: </a:t>
            </a:r>
            <a:r>
              <a:rPr lang="en-US" sz="1200" dirty="0"/>
              <a:t>Corp, Fender. "Fender Hall Of Fame." </a:t>
            </a:r>
            <a:r>
              <a:rPr lang="en-US" sz="1200" i="1" dirty="0"/>
              <a:t>Fender Hall Of Fame</a:t>
            </a:r>
            <a:r>
              <a:rPr lang="en-US" sz="1200" dirty="0"/>
              <a:t>. Fender, 2012. Web. Thurs Apr. 2012. &lt;http://</a:t>
            </a:r>
            <a:r>
              <a:rPr lang="en-US" sz="1200" dirty="0" err="1"/>
              <a:t>www.fender.com</a:t>
            </a:r>
            <a:r>
              <a:rPr lang="en-US" sz="1200" dirty="0"/>
              <a:t>/features/</a:t>
            </a:r>
            <a:r>
              <a:rPr lang="en-US" sz="1200" dirty="0" err="1"/>
              <a:t>hof</a:t>
            </a:r>
            <a:r>
              <a:rPr lang="en-US" sz="1200" dirty="0"/>
              <a:t>/</a:t>
            </a:r>
            <a:r>
              <a:rPr lang="en-US" sz="1200" dirty="0" err="1"/>
              <a:t>index.php?section</a:t>
            </a:r>
            <a:r>
              <a:rPr lang="en-US" sz="1200" dirty="0"/>
              <a:t>=2007&gt;</a:t>
            </a:r>
            <a:r>
              <a:rPr lang="en-US" sz="1200" dirty="0" smtClean="0"/>
              <a:t>.//THE OTHER ONE: </a:t>
            </a:r>
            <a:r>
              <a:rPr lang="en-US" sz="1200" dirty="0"/>
              <a:t>"Coin Aircraft Past, Present." </a:t>
            </a:r>
            <a:r>
              <a:rPr lang="en-US" sz="1200" i="1" dirty="0" err="1"/>
              <a:t>Defenceedianetwork</a:t>
            </a:r>
            <a:r>
              <a:rPr lang="en-US" sz="1200" dirty="0"/>
              <a:t>. 8 Oct. 2010. Web. Thurs Apr. 2012. &lt;http://</a:t>
            </a:r>
            <a:r>
              <a:rPr lang="en-US" sz="1200" dirty="0" err="1"/>
              <a:t>www.defensemedianetwork.com</a:t>
            </a:r>
            <a:r>
              <a:rPr lang="en-US" sz="1200" dirty="0"/>
              <a:t>/stories/coin-aircraft-past-present-and-future/&gt;.</a:t>
            </a:r>
          </a:p>
          <a:p>
            <a:endParaRPr lang="en-US" sz="1200" dirty="0"/>
          </a:p>
        </p:txBody>
      </p:sp>
      <p:sp>
        <p:nvSpPr>
          <p:cNvPr id="3" name="Title 2"/>
          <p:cNvSpPr>
            <a:spLocks noGrp="1"/>
          </p:cNvSpPr>
          <p:nvPr>
            <p:ph type="title"/>
          </p:nvPr>
        </p:nvSpPr>
        <p:spPr/>
        <p:txBody>
          <a:bodyPr/>
          <a:lstStyle/>
          <a:p>
            <a:r>
              <a:rPr lang="en-US" dirty="0" smtClean="0"/>
              <a:t>The work Cited Page</a:t>
            </a:r>
            <a:endParaRPr lang="en-US" dirty="0"/>
          </a:p>
        </p:txBody>
      </p:sp>
    </p:spTree>
    <p:extLst>
      <p:ext uri="{BB962C8B-B14F-4D97-AF65-F5344CB8AC3E}">
        <p14:creationId xmlns:p14="http://schemas.microsoft.com/office/powerpoint/2010/main" val="3901298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200" dirty="0" smtClean="0"/>
              <a:t>Pic 5: </a:t>
            </a:r>
            <a:r>
              <a:rPr lang="en-US" sz="1200" dirty="0"/>
              <a:t>"1950s Fender for Sale." </a:t>
            </a:r>
            <a:r>
              <a:rPr lang="en-US" sz="1200" i="1" dirty="0" err="1"/>
              <a:t>Swingmusice.net</a:t>
            </a:r>
            <a:r>
              <a:rPr lang="en-US" sz="1200" dirty="0"/>
              <a:t>. Web. Thurs Apr. 2012. &lt;http://</a:t>
            </a:r>
            <a:r>
              <a:rPr lang="en-US" sz="1200" dirty="0" err="1"/>
              <a:t>www.swingmusic.net</a:t>
            </a:r>
            <a:r>
              <a:rPr lang="en-US" sz="1200" dirty="0"/>
              <a:t>/1956_Fender_Stratocaster.html&gt;</a:t>
            </a:r>
            <a:r>
              <a:rPr lang="en-US" sz="1200" dirty="0" smtClean="0"/>
              <a:t>.</a:t>
            </a:r>
          </a:p>
          <a:p>
            <a:endParaRPr lang="en-US" sz="1200" dirty="0"/>
          </a:p>
          <a:p>
            <a:r>
              <a:rPr lang="en-US" sz="1200" dirty="0" smtClean="0"/>
              <a:t>Pic 6:</a:t>
            </a:r>
            <a:r>
              <a:rPr lang="en-US" sz="1200" dirty="0"/>
              <a:t>"Fender Stratocaster." </a:t>
            </a:r>
            <a:r>
              <a:rPr lang="en-US" sz="1200" i="1" dirty="0"/>
              <a:t>Fender Texas Special </a:t>
            </a:r>
            <a:r>
              <a:rPr lang="en-US" sz="1200" i="1" dirty="0" err="1"/>
              <a:t>Strat</a:t>
            </a:r>
            <a:r>
              <a:rPr lang="en-US" sz="1200" i="1" dirty="0"/>
              <a:t> Pickups </a:t>
            </a:r>
            <a:r>
              <a:rPr lang="en-US" sz="1200" i="1" dirty="0" err="1"/>
              <a:t>â</a:t>
            </a:r>
            <a:r>
              <a:rPr lang="en-US" sz="1200" i="1" dirty="0"/>
              <a:t> Set Fully Wired</a:t>
            </a:r>
            <a:r>
              <a:rPr lang="en-US" sz="1200" dirty="0"/>
              <a:t>. Web. 12 Apr. 2012. &lt;http://</a:t>
            </a:r>
            <a:r>
              <a:rPr lang="en-US" sz="1200" dirty="0" err="1"/>
              <a:t>www.fenderstrat.org</a:t>
            </a:r>
            <a:r>
              <a:rPr lang="en-US" sz="1200" dirty="0"/>
              <a:t>/for-sale/fender-</a:t>
            </a:r>
            <a:r>
              <a:rPr lang="en-US" sz="1200" dirty="0" err="1"/>
              <a:t>strat</a:t>
            </a:r>
            <a:r>
              <a:rPr lang="en-US" sz="1200" dirty="0"/>
              <a:t>-guitar/10251/fender-texas-special-strat-pickups-set-fully-wired-2&gt;</a:t>
            </a:r>
            <a:r>
              <a:rPr lang="en-US" sz="1200" dirty="0" smtClean="0"/>
              <a:t>.</a:t>
            </a:r>
          </a:p>
          <a:p>
            <a:r>
              <a:rPr lang="en-US" sz="1200" dirty="0" smtClean="0"/>
              <a:t>PIC 7:</a:t>
            </a:r>
            <a:r>
              <a:rPr lang="en-US" sz="1200" dirty="0"/>
              <a:t>"Tremolo Bars, </a:t>
            </a:r>
            <a:r>
              <a:rPr lang="en-US" sz="1200" dirty="0" err="1"/>
              <a:t>Vibrolas</a:t>
            </a:r>
            <a:r>
              <a:rPr lang="en-US" sz="1200" dirty="0"/>
              <a:t>, </a:t>
            </a:r>
            <a:r>
              <a:rPr lang="en-US" sz="1200" dirty="0" err="1"/>
              <a:t>Wigglesticks</a:t>
            </a:r>
            <a:r>
              <a:rPr lang="en-US" sz="1200" dirty="0"/>
              <a:t> &amp; Whammy Bars." </a:t>
            </a:r>
            <a:r>
              <a:rPr lang="en-US" sz="1200" i="1" dirty="0"/>
              <a:t>Ed Roman Guitars, USA Made Guitars, Custom Made Guitars, Hand Made Guitars</a:t>
            </a:r>
            <a:r>
              <a:rPr lang="en-US" sz="1200" dirty="0"/>
              <a:t>. Web. 12 Apr. 2012. &lt;http://</a:t>
            </a:r>
            <a:r>
              <a:rPr lang="en-US" sz="1200" dirty="0" err="1"/>
              <a:t>www.edroman.com</a:t>
            </a:r>
            <a:r>
              <a:rPr lang="en-US" sz="1200" dirty="0"/>
              <a:t>/</a:t>
            </a:r>
            <a:r>
              <a:rPr lang="en-US" sz="1200" dirty="0" err="1"/>
              <a:t>techarticles</a:t>
            </a:r>
            <a:r>
              <a:rPr lang="en-US" sz="1200" dirty="0"/>
              <a:t>/</a:t>
            </a:r>
            <a:r>
              <a:rPr lang="en-US" sz="1200" dirty="0" err="1"/>
              <a:t>tremolos.htm</a:t>
            </a:r>
            <a:r>
              <a:rPr lang="en-US" sz="1200" dirty="0"/>
              <a:t>&gt;</a:t>
            </a:r>
            <a:r>
              <a:rPr lang="en-US" sz="1200" dirty="0" smtClean="0"/>
              <a:t>.</a:t>
            </a:r>
          </a:p>
          <a:p>
            <a:r>
              <a:rPr lang="en-US" sz="1200" dirty="0" smtClean="0"/>
              <a:t>Pic 8: </a:t>
            </a:r>
            <a:r>
              <a:rPr lang="en-US" sz="1200" dirty="0"/>
              <a:t>Fender. "American Vintage '62 </a:t>
            </a:r>
            <a:r>
              <a:rPr lang="en-US" sz="1200" dirty="0" err="1"/>
              <a:t>StratocasterÂ</a:t>
            </a:r>
            <a:r>
              <a:rPr lang="en-US" sz="1200" dirty="0"/>
              <a:t>® Reissue." </a:t>
            </a:r>
            <a:r>
              <a:rPr lang="en-US" sz="1200" i="1" dirty="0"/>
              <a:t>American Vintage '62 </a:t>
            </a:r>
            <a:r>
              <a:rPr lang="en-US" sz="1200" i="1" dirty="0" err="1"/>
              <a:t>StratocasterÂ</a:t>
            </a:r>
            <a:r>
              <a:rPr lang="en-US" sz="1200" i="1" dirty="0"/>
              <a:t>® Reissue by Fender Electric Guitars</a:t>
            </a:r>
            <a:r>
              <a:rPr lang="en-US" sz="1200" dirty="0"/>
              <a:t>. Fender. Web. 12 Apr. 2012. &lt;http://</a:t>
            </a:r>
            <a:r>
              <a:rPr lang="en-US" sz="1200" dirty="0" err="1"/>
              <a:t>www.fender.com</a:t>
            </a:r>
            <a:r>
              <a:rPr lang="en-US" sz="1200" dirty="0"/>
              <a:t>/products/</a:t>
            </a:r>
            <a:r>
              <a:rPr lang="en-US" sz="1200" dirty="0" err="1"/>
              <a:t>search.php?partno</a:t>
            </a:r>
            <a:r>
              <a:rPr lang="en-US" sz="1200" dirty="0"/>
              <a:t>=0100100805&gt;</a:t>
            </a:r>
            <a:r>
              <a:rPr lang="en-US" sz="1200" dirty="0" smtClean="0"/>
              <a:t>.</a:t>
            </a:r>
          </a:p>
          <a:p>
            <a:r>
              <a:rPr lang="en-US" sz="1200" dirty="0" smtClean="0"/>
              <a:t>Pic 9:</a:t>
            </a:r>
            <a:r>
              <a:rPr lang="en-US" sz="1200" dirty="0"/>
              <a:t>"Jimi Hendrix Named </a:t>
            </a:r>
            <a:r>
              <a:rPr lang="en-US" sz="1200" dirty="0" err="1"/>
              <a:t>Greatist</a:t>
            </a:r>
            <a:r>
              <a:rPr lang="en-US" sz="1200" dirty="0"/>
              <a:t> Guitarist of All Time by Rolling Stone." </a:t>
            </a:r>
            <a:r>
              <a:rPr lang="en-US" sz="1200" i="1" dirty="0"/>
              <a:t>Music News</a:t>
            </a:r>
            <a:r>
              <a:rPr lang="en-US" sz="1200" dirty="0"/>
              <a:t>. Web. 13 Apr. 2012. &lt;http://</a:t>
            </a:r>
            <a:r>
              <a:rPr lang="en-US" sz="1200" dirty="0" err="1"/>
              <a:t>www.kovideo.net</a:t>
            </a:r>
            <a:r>
              <a:rPr lang="en-US" sz="1200" dirty="0"/>
              <a:t>/jimi-hendrix-named-greatist-guitarist-of-all-time-by-rolling-stone-news-jimi-hendrix-4529.html&gt;.</a:t>
            </a:r>
          </a:p>
          <a:p>
            <a:r>
              <a:rPr lang="en-US" sz="1200" dirty="0" smtClean="0"/>
              <a:t> </a:t>
            </a:r>
            <a:endParaRPr lang="en-US" sz="1200" dirty="0" smtClean="0"/>
          </a:p>
          <a:p>
            <a:endParaRPr lang="en-US" sz="1200" dirty="0" smtClean="0"/>
          </a:p>
          <a:p>
            <a:endParaRPr lang="en-US" sz="1600" dirty="0" smtClean="0"/>
          </a:p>
          <a:p>
            <a:endParaRPr lang="en-US" sz="1600" dirty="0"/>
          </a:p>
          <a:p>
            <a:endParaRPr lang="en-US" sz="1600" dirty="0"/>
          </a:p>
        </p:txBody>
      </p:sp>
      <p:sp>
        <p:nvSpPr>
          <p:cNvPr id="3" name="Title 2"/>
          <p:cNvSpPr>
            <a:spLocks noGrp="1"/>
          </p:cNvSpPr>
          <p:nvPr>
            <p:ph type="title"/>
          </p:nvPr>
        </p:nvSpPr>
        <p:spPr/>
        <p:txBody>
          <a:bodyPr/>
          <a:lstStyle/>
          <a:p>
            <a:r>
              <a:rPr lang="en-US" dirty="0" smtClean="0"/>
              <a:t>And more work</a:t>
            </a:r>
            <a:endParaRPr lang="en-US" dirty="0"/>
          </a:p>
        </p:txBody>
      </p:sp>
    </p:spTree>
    <p:extLst>
      <p:ext uri="{BB962C8B-B14F-4D97-AF65-F5344CB8AC3E}">
        <p14:creationId xmlns:p14="http://schemas.microsoft.com/office/powerpoint/2010/main" val="351091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599" y="2042908"/>
            <a:ext cx="4528281" cy="3953318"/>
          </a:xfrm>
        </p:spPr>
        <p:txBody>
          <a:bodyPr>
            <a:normAutofit/>
          </a:bodyPr>
          <a:lstStyle/>
          <a:p>
            <a:r>
              <a:rPr lang="en-US" dirty="0" smtClean="0"/>
              <a:t>Before the Stratocaster Fender had the telecaster which was also a completely solid body guitar.  But was uncomfortable to play for long periods of time due to it’s sharp edges, and only had three selections of pick-up </a:t>
            </a:r>
            <a:r>
              <a:rPr lang="en-US" dirty="0"/>
              <a:t>options</a:t>
            </a:r>
            <a:r>
              <a:rPr lang="en-US" sz="800" dirty="0" smtClean="0"/>
              <a:t>.</a:t>
            </a:r>
          </a:p>
          <a:p>
            <a:endParaRPr lang="en-US" sz="800" dirty="0"/>
          </a:p>
          <a:p>
            <a:endParaRPr lang="en-US" sz="800" dirty="0" smtClean="0"/>
          </a:p>
          <a:p>
            <a:endParaRPr lang="en-US" sz="800" dirty="0"/>
          </a:p>
          <a:p>
            <a:endParaRPr lang="en-US" sz="800" dirty="0" smtClean="0"/>
          </a:p>
          <a:p>
            <a:endParaRPr lang="en-US" sz="800" dirty="0"/>
          </a:p>
          <a:p>
            <a:endParaRPr lang="en-US" sz="800" dirty="0" smtClean="0"/>
          </a:p>
          <a:p>
            <a:endParaRPr lang="en-US" sz="800" dirty="0"/>
          </a:p>
          <a:p>
            <a:endParaRPr lang="en-US" sz="800" dirty="0" smtClean="0"/>
          </a:p>
          <a:p>
            <a:endParaRPr lang="en-US" sz="800" dirty="0" smtClean="0"/>
          </a:p>
          <a:p>
            <a:endParaRPr lang="en-US" sz="800" dirty="0"/>
          </a:p>
          <a:p>
            <a:endParaRPr lang="en-US" sz="800" dirty="0" smtClean="0"/>
          </a:p>
          <a:p>
            <a:endParaRPr lang="en-US" sz="800" dirty="0"/>
          </a:p>
        </p:txBody>
      </p:sp>
      <p:sp>
        <p:nvSpPr>
          <p:cNvPr id="3" name="Title 2"/>
          <p:cNvSpPr>
            <a:spLocks noGrp="1"/>
          </p:cNvSpPr>
          <p:nvPr>
            <p:ph type="title"/>
          </p:nvPr>
        </p:nvSpPr>
        <p:spPr>
          <a:xfrm>
            <a:off x="-1041831" y="624213"/>
            <a:ext cx="7756263" cy="1054250"/>
          </a:xfrm>
        </p:spPr>
        <p:txBody>
          <a:bodyPr/>
          <a:lstStyle/>
          <a:p>
            <a:r>
              <a:rPr lang="en-US" dirty="0" smtClean="0"/>
              <a:t>Before </a:t>
            </a:r>
            <a:endParaRPr lang="en-US" dirty="0"/>
          </a:p>
        </p:txBody>
      </p:sp>
      <p:sp>
        <p:nvSpPr>
          <p:cNvPr id="5" name="TextBox 4"/>
          <p:cNvSpPr txBox="1"/>
          <p:nvPr/>
        </p:nvSpPr>
        <p:spPr>
          <a:xfrm>
            <a:off x="1" y="5996226"/>
            <a:ext cx="8301850" cy="861774"/>
          </a:xfrm>
          <a:prstGeom prst="rect">
            <a:avLst/>
          </a:prstGeom>
          <a:noFill/>
        </p:spPr>
        <p:txBody>
          <a:bodyPr wrap="square" rtlCol="0">
            <a:spAutoFit/>
          </a:bodyPr>
          <a:lstStyle/>
          <a:p>
            <a:r>
              <a:rPr lang="en-US" sz="1000" dirty="0"/>
              <a:t>http://</a:t>
            </a:r>
            <a:r>
              <a:rPr lang="en-US" sz="1000" dirty="0" err="1"/>
              <a:t>www.google.com</a:t>
            </a:r>
            <a:r>
              <a:rPr lang="en-US" sz="1000" dirty="0"/>
              <a:t>/</a:t>
            </a:r>
            <a:r>
              <a:rPr lang="en-US" sz="1000" dirty="0" err="1"/>
              <a:t>imgres?q</a:t>
            </a:r>
            <a:r>
              <a:rPr lang="en-US" sz="1000" dirty="0"/>
              <a:t>=1950s+fender+telecaster&amp;start=81&amp;hl=</a:t>
            </a:r>
            <a:r>
              <a:rPr lang="en-US" sz="1000" dirty="0" err="1"/>
              <a:t>en&amp;safe</a:t>
            </a:r>
            <a:r>
              <a:rPr lang="en-US" sz="1000" dirty="0"/>
              <a:t>=</a:t>
            </a:r>
            <a:r>
              <a:rPr lang="en-US" sz="1000" dirty="0" err="1"/>
              <a:t>active&amp;gbv</a:t>
            </a:r>
            <a:r>
              <a:rPr lang="en-US" sz="1000" dirty="0"/>
              <a:t>=2&amp;biw=1160&amp;bih=706&amp;tbm=</a:t>
            </a:r>
            <a:r>
              <a:rPr lang="en-US" sz="1000" dirty="0" err="1"/>
              <a:t>isch&amp;tbnid</a:t>
            </a:r>
            <a:r>
              <a:rPr lang="en-US" sz="1000" dirty="0"/>
              <a:t>=Lesj2dGtZKC6PM:&amp;</a:t>
            </a:r>
            <a:r>
              <a:rPr lang="en-US" sz="1000" dirty="0" err="1"/>
              <a:t>imgrefurl</a:t>
            </a:r>
            <a:r>
              <a:rPr lang="en-US" sz="1000" dirty="0"/>
              <a:t>=http://</a:t>
            </a:r>
            <a:r>
              <a:rPr lang="en-US" sz="1000" dirty="0" err="1"/>
              <a:t>mccannsmusic.com.au</a:t>
            </a:r>
            <a:r>
              <a:rPr lang="en-US" sz="1000" dirty="0"/>
              <a:t>/</a:t>
            </a:r>
            <a:r>
              <a:rPr lang="en-US" sz="1000" dirty="0" err="1"/>
              <a:t>electric_guitars</a:t>
            </a:r>
            <a:r>
              <a:rPr lang="en-US" sz="1000" dirty="0"/>
              <a:t>/29817.html&amp;docid=Tv2er796ECF-CM&amp;imgurl=http://</a:t>
            </a:r>
            <a:r>
              <a:rPr lang="en-US" sz="1000" dirty="0" err="1"/>
              <a:t>www.mccannsmusic.com.au</a:t>
            </a:r>
            <a:r>
              <a:rPr lang="en-US" sz="1000" dirty="0"/>
              <a:t>/</a:t>
            </a:r>
            <a:r>
              <a:rPr lang="en-US" sz="1000" dirty="0" err="1"/>
              <a:t>pics</a:t>
            </a:r>
            <a:r>
              <a:rPr lang="en-US" sz="1000" dirty="0"/>
              <a:t>/54/54226b.jpg&amp;w=900&amp;h=296&amp;ei=izSGT7zBJPS00AH_nsnoBw&amp;zoom=1&amp;iact=</a:t>
            </a:r>
            <a:r>
              <a:rPr lang="en-US" sz="1000" dirty="0" err="1"/>
              <a:t>hc&amp;vpx</a:t>
            </a:r>
            <a:r>
              <a:rPr lang="en-US" sz="1000" dirty="0"/>
              <a:t>=729&amp;vpy=182&amp;dur=79&amp;hovh=129&amp;hovw=392&amp;tx=266&amp;ty=96&amp;sig=100862234114279371212&amp;page=5&amp;tbnh=67&amp;tbnw=205&amp;ndsp=22&amp;ved=1t:429,r:16,s:81,i:39</a:t>
            </a:r>
          </a:p>
        </p:txBody>
      </p:sp>
      <p:pic>
        <p:nvPicPr>
          <p:cNvPr id="6" name="Picture 5" descr="images-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085277" y="1934008"/>
            <a:ext cx="5904206" cy="2220230"/>
          </a:xfrm>
          <a:prstGeom prst="rect">
            <a:avLst/>
          </a:prstGeom>
        </p:spPr>
      </p:pic>
    </p:spTree>
    <p:extLst>
      <p:ext uri="{BB962C8B-B14F-4D97-AF65-F5344CB8AC3E}">
        <p14:creationId xmlns:p14="http://schemas.microsoft.com/office/powerpoint/2010/main" val="208633765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8" y="2006097"/>
            <a:ext cx="3424066" cy="4564332"/>
          </a:xfrm>
        </p:spPr>
        <p:txBody>
          <a:bodyPr>
            <a:normAutofit lnSpcReduction="10000"/>
          </a:bodyPr>
          <a:lstStyle/>
          <a:p>
            <a:r>
              <a:rPr lang="en-US" dirty="0" smtClean="0"/>
              <a:t>Fender wanted to make an easier to play solid body guitar that gave the player more options and a more modern style to fit the times. So they used the complaints of players to redesign the telecaster into what is known as the </a:t>
            </a:r>
            <a:r>
              <a:rPr lang="en-US" dirty="0" err="1" smtClean="0"/>
              <a:t>Strat</a:t>
            </a:r>
            <a:r>
              <a:rPr lang="en-US" dirty="0" smtClean="0"/>
              <a:t>.</a:t>
            </a:r>
            <a:endParaRPr lang="en-US" dirty="0"/>
          </a:p>
        </p:txBody>
      </p:sp>
      <p:sp>
        <p:nvSpPr>
          <p:cNvPr id="3" name="Title 2"/>
          <p:cNvSpPr>
            <a:spLocks noGrp="1"/>
          </p:cNvSpPr>
          <p:nvPr>
            <p:ph type="title"/>
          </p:nvPr>
        </p:nvSpPr>
        <p:spPr>
          <a:xfrm>
            <a:off x="835750" y="570156"/>
            <a:ext cx="7756263" cy="1054250"/>
          </a:xfrm>
        </p:spPr>
        <p:txBody>
          <a:bodyPr/>
          <a:lstStyle/>
          <a:p>
            <a:r>
              <a:rPr lang="en-US" dirty="0" smtClean="0"/>
              <a:t>The Making</a:t>
            </a:r>
            <a:endParaRPr lang="en-US" dirty="0"/>
          </a:p>
        </p:txBody>
      </p:sp>
      <p:pic>
        <p:nvPicPr>
          <p:cNvPr id="4" name="Picture 3" descr="images-6.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4492" y="2006097"/>
            <a:ext cx="3925431" cy="4318111"/>
          </a:xfrm>
          <a:prstGeom prst="rect">
            <a:avLst/>
          </a:prstGeom>
        </p:spPr>
      </p:pic>
      <p:sp>
        <p:nvSpPr>
          <p:cNvPr id="5" name="Rectangle 4"/>
          <p:cNvSpPr/>
          <p:nvPr/>
        </p:nvSpPr>
        <p:spPr>
          <a:xfrm>
            <a:off x="4387923" y="6324208"/>
            <a:ext cx="4572000" cy="246221"/>
          </a:xfrm>
          <a:prstGeom prst="rect">
            <a:avLst/>
          </a:prstGeom>
        </p:spPr>
        <p:txBody>
          <a:bodyPr>
            <a:spAutoFit/>
          </a:bodyPr>
          <a:lstStyle/>
          <a:p>
            <a:r>
              <a:rPr lang="en-US" sz="1000" dirty="0"/>
              <a:t>http://</a:t>
            </a:r>
            <a:r>
              <a:rPr lang="en-US" sz="1000" dirty="0" err="1"/>
              <a:t>guitarren.blogspot.com</a:t>
            </a:r>
            <a:r>
              <a:rPr lang="en-US" sz="1000" dirty="0"/>
              <a:t>/2009/10/</a:t>
            </a:r>
            <a:r>
              <a:rPr lang="en-US" sz="1000" dirty="0" err="1"/>
              <a:t>strat-blueprint.html</a:t>
            </a:r>
            <a:endParaRPr lang="en-US" sz="1000" dirty="0"/>
          </a:p>
        </p:txBody>
      </p:sp>
    </p:spTree>
    <p:extLst>
      <p:ext uri="{BB962C8B-B14F-4D97-AF65-F5344CB8AC3E}">
        <p14:creationId xmlns:p14="http://schemas.microsoft.com/office/powerpoint/2010/main" val="3207092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097571"/>
            <a:ext cx="3857809" cy="4580019"/>
          </a:xfrm>
        </p:spPr>
        <p:txBody>
          <a:bodyPr/>
          <a:lstStyle/>
          <a:p>
            <a:r>
              <a:rPr lang="en-US" smtClean="0"/>
              <a:t>The name Stratocaster came from Leo Fenders partner Don Rendell, his intent was to mimic modernism and the innovations of air crafts of the time.   </a:t>
            </a:r>
            <a:endParaRPr lang="en-US" dirty="0"/>
          </a:p>
        </p:txBody>
      </p:sp>
      <p:sp>
        <p:nvSpPr>
          <p:cNvPr id="3" name="Title 2"/>
          <p:cNvSpPr>
            <a:spLocks noGrp="1"/>
          </p:cNvSpPr>
          <p:nvPr>
            <p:ph type="title"/>
          </p:nvPr>
        </p:nvSpPr>
        <p:spPr/>
        <p:txBody>
          <a:bodyPr/>
          <a:lstStyle/>
          <a:p>
            <a:r>
              <a:rPr lang="en-US" dirty="0" smtClean="0"/>
              <a:t>The Name</a:t>
            </a:r>
            <a:endParaRPr lang="en-US" dirty="0"/>
          </a:p>
        </p:txBody>
      </p:sp>
      <p:pic>
        <p:nvPicPr>
          <p:cNvPr id="4" name="Picture 3" descr="donrand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8827" y="2097571"/>
            <a:ext cx="3637571" cy="3884376"/>
          </a:xfrm>
          <a:prstGeom prst="rect">
            <a:avLst/>
          </a:prstGeom>
        </p:spPr>
      </p:pic>
      <p:sp>
        <p:nvSpPr>
          <p:cNvPr id="5" name="Rectangle 4"/>
          <p:cNvSpPr/>
          <p:nvPr/>
        </p:nvSpPr>
        <p:spPr>
          <a:xfrm>
            <a:off x="4794980" y="6412125"/>
            <a:ext cx="4349020" cy="246221"/>
          </a:xfrm>
          <a:prstGeom prst="rect">
            <a:avLst/>
          </a:prstGeom>
        </p:spPr>
        <p:txBody>
          <a:bodyPr wrap="square">
            <a:spAutoFit/>
          </a:bodyPr>
          <a:lstStyle/>
          <a:p>
            <a:r>
              <a:rPr lang="en-US" sz="1000" dirty="0"/>
              <a:t>http://</a:t>
            </a:r>
            <a:r>
              <a:rPr lang="en-US" sz="1000" dirty="0" err="1"/>
              <a:t>www.fender.com</a:t>
            </a:r>
            <a:r>
              <a:rPr lang="en-US" sz="1000" dirty="0"/>
              <a:t>/features/</a:t>
            </a:r>
            <a:r>
              <a:rPr lang="en-US" sz="1000" dirty="0" err="1"/>
              <a:t>hof</a:t>
            </a:r>
            <a:r>
              <a:rPr lang="en-US" sz="1000" dirty="0"/>
              <a:t>/</a:t>
            </a:r>
            <a:r>
              <a:rPr lang="en-US" sz="1000" dirty="0" err="1"/>
              <a:t>index.php?section</a:t>
            </a:r>
            <a:r>
              <a:rPr lang="en-US" sz="1000" dirty="0"/>
              <a:t>=2007</a:t>
            </a:r>
          </a:p>
        </p:txBody>
      </p:sp>
      <p:pic>
        <p:nvPicPr>
          <p:cNvPr id="6" name="Picture 5" descr="images-7.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375" y="4699712"/>
            <a:ext cx="3149600" cy="1462244"/>
          </a:xfrm>
          <a:prstGeom prst="rect">
            <a:avLst/>
          </a:prstGeom>
        </p:spPr>
      </p:pic>
      <p:sp>
        <p:nvSpPr>
          <p:cNvPr id="7" name="Rectangle 6"/>
          <p:cNvSpPr/>
          <p:nvPr/>
        </p:nvSpPr>
        <p:spPr>
          <a:xfrm>
            <a:off x="227100" y="6131271"/>
            <a:ext cx="4572000" cy="369332"/>
          </a:xfrm>
          <a:prstGeom prst="rect">
            <a:avLst/>
          </a:prstGeom>
        </p:spPr>
        <p:txBody>
          <a:bodyPr>
            <a:spAutoFit/>
          </a:bodyPr>
          <a:lstStyle/>
          <a:p>
            <a:r>
              <a:rPr lang="en-US" sz="900" dirty="0"/>
              <a:t>http://</a:t>
            </a:r>
            <a:r>
              <a:rPr lang="en-US" sz="900" dirty="0" err="1"/>
              <a:t>www.defensemedianetwork.com</a:t>
            </a:r>
            <a:r>
              <a:rPr lang="en-US" sz="900" dirty="0"/>
              <a:t>/stories/coin-aircraft-past-present-and-future/</a:t>
            </a:r>
          </a:p>
        </p:txBody>
      </p:sp>
    </p:spTree>
    <p:extLst>
      <p:ext uri="{BB962C8B-B14F-4D97-AF65-F5344CB8AC3E}">
        <p14:creationId xmlns:p14="http://schemas.microsoft.com/office/powerpoint/2010/main" val="246775600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8053867" cy="1656856"/>
          </a:xfrm>
        </p:spPr>
        <p:txBody>
          <a:bodyPr/>
          <a:lstStyle/>
          <a:p>
            <a:r>
              <a:rPr lang="en-US" dirty="0" smtClean="0"/>
              <a:t>The </a:t>
            </a:r>
            <a:r>
              <a:rPr lang="en-US" dirty="0" err="1" smtClean="0"/>
              <a:t>strats</a:t>
            </a:r>
            <a:r>
              <a:rPr lang="en-US" dirty="0" smtClean="0"/>
              <a:t> cut a way's made it much more modern and easier to play by balancing it out and allowing access to the higher notes, which the telecaster did not allow.  Also it’s curved edges gave it more playability.</a:t>
            </a:r>
            <a:endParaRPr lang="en-US" dirty="0"/>
          </a:p>
        </p:txBody>
      </p:sp>
      <p:sp>
        <p:nvSpPr>
          <p:cNvPr id="3" name="Title 2"/>
          <p:cNvSpPr>
            <a:spLocks noGrp="1"/>
          </p:cNvSpPr>
          <p:nvPr>
            <p:ph type="title"/>
          </p:nvPr>
        </p:nvSpPr>
        <p:spPr/>
        <p:txBody>
          <a:bodyPr/>
          <a:lstStyle/>
          <a:p>
            <a:r>
              <a:rPr lang="en-US" dirty="0" smtClean="0"/>
              <a:t>The Body Changes</a:t>
            </a:r>
            <a:endParaRPr lang="en-US" dirty="0"/>
          </a:p>
        </p:txBody>
      </p:sp>
      <p:sp>
        <p:nvSpPr>
          <p:cNvPr id="4" name="Rectangle 3"/>
          <p:cNvSpPr/>
          <p:nvPr/>
        </p:nvSpPr>
        <p:spPr>
          <a:xfrm>
            <a:off x="2026548" y="6464856"/>
            <a:ext cx="4572000" cy="230832"/>
          </a:xfrm>
          <a:prstGeom prst="rect">
            <a:avLst/>
          </a:prstGeom>
        </p:spPr>
        <p:txBody>
          <a:bodyPr>
            <a:spAutoFit/>
          </a:bodyPr>
          <a:lstStyle/>
          <a:p>
            <a:r>
              <a:rPr lang="en-US" sz="900" dirty="0"/>
              <a:t>http://</a:t>
            </a:r>
            <a:r>
              <a:rPr lang="en-US" sz="900" dirty="0" err="1"/>
              <a:t>www.swingmusic.net</a:t>
            </a:r>
            <a:r>
              <a:rPr lang="en-US" sz="900" dirty="0"/>
              <a:t>/1956_Fender_Stratocaster.html</a:t>
            </a:r>
          </a:p>
        </p:txBody>
      </p:sp>
      <p:pic>
        <p:nvPicPr>
          <p:cNvPr id="5" name="Picture 4" descr="Unknown-6.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8211" y="4116274"/>
            <a:ext cx="3717944" cy="2348582"/>
          </a:xfrm>
          <a:prstGeom prst="rect">
            <a:avLst/>
          </a:prstGeom>
        </p:spPr>
      </p:pic>
      <p:pic>
        <p:nvPicPr>
          <p:cNvPr id="6" name="Picture 5" descr="Full_Fender_Strat_Bod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4722" y="3877809"/>
            <a:ext cx="2758392" cy="2980191"/>
          </a:xfrm>
          <a:prstGeom prst="rect">
            <a:avLst/>
          </a:prstGeom>
        </p:spPr>
      </p:pic>
    </p:spTree>
    <p:extLst>
      <p:ext uri="{BB962C8B-B14F-4D97-AF65-F5344CB8AC3E}">
        <p14:creationId xmlns:p14="http://schemas.microsoft.com/office/powerpoint/2010/main" val="491635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xmlns:p14="http://schemas.microsoft.com/office/powerpoint/2010/main" spd="slow">
        <p:split orient="vert"/>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third middle pick added additional tones the telecaster did not have with it’s only neck and bridge pick-ups.  With this fender had to add a three way selector switch, which gave you six combos of pick-up options.</a:t>
            </a:r>
            <a:endParaRPr lang="en-US" dirty="0"/>
          </a:p>
        </p:txBody>
      </p:sp>
      <p:sp>
        <p:nvSpPr>
          <p:cNvPr id="3" name="Title 2"/>
          <p:cNvSpPr>
            <a:spLocks noGrp="1"/>
          </p:cNvSpPr>
          <p:nvPr>
            <p:ph type="title"/>
          </p:nvPr>
        </p:nvSpPr>
        <p:spPr/>
        <p:txBody>
          <a:bodyPr/>
          <a:lstStyle/>
          <a:p>
            <a:r>
              <a:rPr lang="en-US" dirty="0" smtClean="0"/>
              <a:t>The Pick Ups</a:t>
            </a:r>
            <a:endParaRPr lang="en-US" dirty="0"/>
          </a:p>
        </p:txBody>
      </p:sp>
      <p:pic>
        <p:nvPicPr>
          <p:cNvPr id="4" name="Picture 3"/>
          <p:cNvPicPr>
            <a:picLocks noChangeAspect="1"/>
          </p:cNvPicPr>
          <p:nvPr/>
        </p:nvPicPr>
        <p:blipFill>
          <a:blip r:embed="rId2"/>
          <a:stretch>
            <a:fillRect/>
          </a:stretch>
        </p:blipFill>
        <p:spPr>
          <a:xfrm>
            <a:off x="3364753" y="3969112"/>
            <a:ext cx="5080000" cy="2493853"/>
          </a:xfrm>
          <a:prstGeom prst="rect">
            <a:avLst/>
          </a:prstGeom>
        </p:spPr>
      </p:pic>
      <p:sp>
        <p:nvSpPr>
          <p:cNvPr id="5" name="Rectangle 4"/>
          <p:cNvSpPr/>
          <p:nvPr/>
        </p:nvSpPr>
        <p:spPr>
          <a:xfrm>
            <a:off x="3605027" y="6462965"/>
            <a:ext cx="4572000" cy="369332"/>
          </a:xfrm>
          <a:prstGeom prst="rect">
            <a:avLst/>
          </a:prstGeom>
        </p:spPr>
        <p:txBody>
          <a:bodyPr>
            <a:spAutoFit/>
          </a:bodyPr>
          <a:lstStyle/>
          <a:p>
            <a:r>
              <a:rPr lang="en-US" sz="900" dirty="0"/>
              <a:t>http://</a:t>
            </a:r>
            <a:r>
              <a:rPr lang="en-US" sz="900" dirty="0" err="1"/>
              <a:t>www.fenderstrat.org</a:t>
            </a:r>
            <a:r>
              <a:rPr lang="en-US" sz="900" dirty="0"/>
              <a:t>/for-sale/fender-</a:t>
            </a:r>
            <a:r>
              <a:rPr lang="en-US" sz="900" dirty="0" err="1"/>
              <a:t>strat</a:t>
            </a:r>
            <a:r>
              <a:rPr lang="en-US" sz="900" dirty="0"/>
              <a:t>-guitar/10251/fender-texas-special-strat-pickups-set-fully-wired-2</a:t>
            </a:r>
          </a:p>
        </p:txBody>
      </p:sp>
    </p:spTree>
    <p:extLst>
      <p:ext uri="{BB962C8B-B14F-4D97-AF65-F5344CB8AC3E}">
        <p14:creationId xmlns:p14="http://schemas.microsoft.com/office/powerpoint/2010/main" val="2348548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375892"/>
            <a:ext cx="3834347" cy="3750270"/>
          </a:xfrm>
        </p:spPr>
        <p:txBody>
          <a:bodyPr/>
          <a:lstStyle/>
          <a:p>
            <a:r>
              <a:rPr lang="en-US" dirty="0" smtClean="0"/>
              <a:t>The tremolo bridge a new innovation that gave players the ability to bend strings to reach new notes. And add a more personal swing to </a:t>
            </a:r>
            <a:r>
              <a:rPr lang="en-US" dirty="0" smtClean="0"/>
              <a:t>your </a:t>
            </a:r>
            <a:r>
              <a:rPr lang="en-US" dirty="0" smtClean="0"/>
              <a:t>playing. </a:t>
            </a:r>
            <a:endParaRPr lang="en-US" dirty="0"/>
          </a:p>
        </p:txBody>
      </p:sp>
      <p:sp>
        <p:nvSpPr>
          <p:cNvPr id="3" name="Title 2"/>
          <p:cNvSpPr>
            <a:spLocks noGrp="1"/>
          </p:cNvSpPr>
          <p:nvPr>
            <p:ph type="title"/>
          </p:nvPr>
        </p:nvSpPr>
        <p:spPr/>
        <p:txBody>
          <a:bodyPr/>
          <a:lstStyle/>
          <a:p>
            <a:r>
              <a:rPr lang="en-US" dirty="0" smtClean="0"/>
              <a:t>The Tremolo</a:t>
            </a:r>
            <a:endParaRPr lang="en-US" dirty="0"/>
          </a:p>
        </p:txBody>
      </p:sp>
      <p:pic>
        <p:nvPicPr>
          <p:cNvPr id="4" name="Picture 3"/>
          <p:cNvPicPr>
            <a:picLocks noChangeAspect="1"/>
          </p:cNvPicPr>
          <p:nvPr/>
        </p:nvPicPr>
        <p:blipFill>
          <a:blip r:embed="rId2"/>
          <a:stretch>
            <a:fillRect/>
          </a:stretch>
        </p:blipFill>
        <p:spPr>
          <a:xfrm>
            <a:off x="4861869" y="2375892"/>
            <a:ext cx="3819763" cy="3959821"/>
          </a:xfrm>
          <a:prstGeom prst="rect">
            <a:avLst/>
          </a:prstGeom>
        </p:spPr>
      </p:pic>
      <p:sp>
        <p:nvSpPr>
          <p:cNvPr id="5" name="Rectangle 4"/>
          <p:cNvSpPr/>
          <p:nvPr/>
        </p:nvSpPr>
        <p:spPr>
          <a:xfrm>
            <a:off x="5107121" y="6426896"/>
            <a:ext cx="4572000" cy="246221"/>
          </a:xfrm>
          <a:prstGeom prst="rect">
            <a:avLst/>
          </a:prstGeom>
        </p:spPr>
        <p:txBody>
          <a:bodyPr>
            <a:spAutoFit/>
          </a:bodyPr>
          <a:lstStyle/>
          <a:p>
            <a:r>
              <a:rPr lang="en-US" sz="1000" dirty="0"/>
              <a:t>http://</a:t>
            </a:r>
            <a:r>
              <a:rPr lang="en-US" sz="1000" dirty="0" err="1"/>
              <a:t>www.edroman.com</a:t>
            </a:r>
            <a:r>
              <a:rPr lang="en-US" sz="1000" dirty="0"/>
              <a:t>/</a:t>
            </a:r>
            <a:r>
              <a:rPr lang="en-US" sz="1000" dirty="0" err="1"/>
              <a:t>techarticles</a:t>
            </a:r>
            <a:r>
              <a:rPr lang="en-US" sz="1000" dirty="0"/>
              <a:t>/</a:t>
            </a:r>
            <a:r>
              <a:rPr lang="en-US" sz="1000" dirty="0" err="1"/>
              <a:t>tremolos.htm</a:t>
            </a:r>
            <a:endParaRPr lang="en-US" sz="1000" dirty="0"/>
          </a:p>
        </p:txBody>
      </p:sp>
    </p:spTree>
    <p:extLst>
      <p:ext uri="{BB962C8B-B14F-4D97-AF65-F5344CB8AC3E}">
        <p14:creationId xmlns:p14="http://schemas.microsoft.com/office/powerpoint/2010/main" val="37173109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design of the Stratocaster has not been changed since introduction in 1954.  It is truly built for the player and made to give you the sound you want no matter what you are playing from rock to jazz. </a:t>
            </a:r>
            <a:endParaRPr lang="en-US" dirty="0"/>
          </a:p>
        </p:txBody>
      </p:sp>
      <p:sp>
        <p:nvSpPr>
          <p:cNvPr id="3" name="Title 2"/>
          <p:cNvSpPr>
            <a:spLocks noGrp="1"/>
          </p:cNvSpPr>
          <p:nvPr>
            <p:ph type="title"/>
          </p:nvPr>
        </p:nvSpPr>
        <p:spPr/>
        <p:txBody>
          <a:bodyPr/>
          <a:lstStyle/>
          <a:p>
            <a:r>
              <a:rPr lang="en-US" dirty="0" smtClean="0"/>
              <a:t>Design</a:t>
            </a:r>
            <a:endParaRPr lang="en-US" dirty="0"/>
          </a:p>
        </p:txBody>
      </p:sp>
      <p:pic>
        <p:nvPicPr>
          <p:cNvPr id="4" name="Picture 3"/>
          <p:cNvPicPr>
            <a:picLocks noChangeAspect="1"/>
          </p:cNvPicPr>
          <p:nvPr/>
        </p:nvPicPr>
        <p:blipFill>
          <a:blip r:embed="rId2"/>
          <a:stretch>
            <a:fillRect/>
          </a:stretch>
        </p:blipFill>
        <p:spPr>
          <a:xfrm>
            <a:off x="368696" y="3891548"/>
            <a:ext cx="8534628" cy="2693361"/>
          </a:xfrm>
          <a:prstGeom prst="rect">
            <a:avLst/>
          </a:prstGeom>
        </p:spPr>
      </p:pic>
      <p:sp>
        <p:nvSpPr>
          <p:cNvPr id="6" name="Rectangle 5"/>
          <p:cNvSpPr/>
          <p:nvPr/>
        </p:nvSpPr>
        <p:spPr>
          <a:xfrm>
            <a:off x="2286000" y="6534834"/>
            <a:ext cx="4572000" cy="230832"/>
          </a:xfrm>
          <a:prstGeom prst="rect">
            <a:avLst/>
          </a:prstGeom>
        </p:spPr>
        <p:txBody>
          <a:bodyPr>
            <a:spAutoFit/>
          </a:bodyPr>
          <a:lstStyle/>
          <a:p>
            <a:r>
              <a:rPr lang="en-US" sz="900" dirty="0"/>
              <a:t>http://</a:t>
            </a:r>
            <a:r>
              <a:rPr lang="en-US" sz="900" dirty="0" err="1"/>
              <a:t>www.fender.com</a:t>
            </a:r>
            <a:r>
              <a:rPr lang="en-US" sz="900" dirty="0"/>
              <a:t>/products/</a:t>
            </a:r>
            <a:r>
              <a:rPr lang="en-US" sz="900" dirty="0" err="1"/>
              <a:t>search.php?partno</a:t>
            </a:r>
            <a:r>
              <a:rPr lang="en-US" sz="900" dirty="0"/>
              <a:t>=0100100805</a:t>
            </a:r>
          </a:p>
        </p:txBody>
      </p:sp>
    </p:spTree>
    <p:extLst>
      <p:ext uri="{BB962C8B-B14F-4D97-AF65-F5344CB8AC3E}">
        <p14:creationId xmlns:p14="http://schemas.microsoft.com/office/powerpoint/2010/main" val="293210961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45045" y="4649933"/>
            <a:ext cx="7745505" cy="3877815"/>
          </a:xfrm>
        </p:spPr>
        <p:txBody>
          <a:bodyPr/>
          <a:lstStyle/>
          <a:p>
            <a:r>
              <a:rPr lang="en-US" dirty="0" smtClean="0"/>
              <a:t>The word spread fast between musicians and the Fender Stratocaster gained a spot in music history as the go to guitar of any genera of music.  </a:t>
            </a:r>
            <a:r>
              <a:rPr lang="en-US" dirty="0" smtClean="0"/>
              <a:t>Some of the best guitarists played a fender Stratocaster, one being the great Jimi Hendrix. </a:t>
            </a:r>
            <a:endParaRPr lang="en-US" dirty="0"/>
          </a:p>
        </p:txBody>
      </p:sp>
      <p:sp>
        <p:nvSpPr>
          <p:cNvPr id="3" name="Title 2"/>
          <p:cNvSpPr>
            <a:spLocks noGrp="1"/>
          </p:cNvSpPr>
          <p:nvPr>
            <p:ph type="title"/>
          </p:nvPr>
        </p:nvSpPr>
        <p:spPr/>
        <p:txBody>
          <a:bodyPr/>
          <a:lstStyle/>
          <a:p>
            <a:r>
              <a:rPr lang="en-US" dirty="0" smtClean="0"/>
              <a:t>The Stratocaster Today</a:t>
            </a:r>
            <a:endParaRPr lang="en-US" dirty="0"/>
          </a:p>
        </p:txBody>
      </p:sp>
      <p:pic>
        <p:nvPicPr>
          <p:cNvPr id="4" name="Picture 3"/>
          <p:cNvPicPr>
            <a:picLocks noChangeAspect="1"/>
          </p:cNvPicPr>
          <p:nvPr/>
        </p:nvPicPr>
        <p:blipFill>
          <a:blip r:embed="rId2"/>
          <a:stretch>
            <a:fillRect/>
          </a:stretch>
        </p:blipFill>
        <p:spPr>
          <a:xfrm>
            <a:off x="2559278" y="1482422"/>
            <a:ext cx="4121467" cy="2967456"/>
          </a:xfrm>
          <a:prstGeom prst="rect">
            <a:avLst/>
          </a:prstGeom>
        </p:spPr>
      </p:pic>
      <p:sp>
        <p:nvSpPr>
          <p:cNvPr id="5" name="Rectangle 4"/>
          <p:cNvSpPr/>
          <p:nvPr/>
        </p:nvSpPr>
        <p:spPr>
          <a:xfrm>
            <a:off x="2395413" y="4449878"/>
            <a:ext cx="4572000" cy="400110"/>
          </a:xfrm>
          <a:prstGeom prst="rect">
            <a:avLst/>
          </a:prstGeom>
        </p:spPr>
        <p:txBody>
          <a:bodyPr>
            <a:spAutoFit/>
          </a:bodyPr>
          <a:lstStyle/>
          <a:p>
            <a:r>
              <a:rPr lang="en-US" sz="1000" dirty="0"/>
              <a:t>http://</a:t>
            </a:r>
            <a:r>
              <a:rPr lang="en-US" sz="1000" dirty="0" err="1"/>
              <a:t>www.kovideo.net</a:t>
            </a:r>
            <a:r>
              <a:rPr lang="en-US" sz="1000" dirty="0"/>
              <a:t>/jimi-</a:t>
            </a:r>
            <a:r>
              <a:rPr lang="en-US" sz="900" dirty="0"/>
              <a:t>hendrix</a:t>
            </a:r>
            <a:r>
              <a:rPr lang="en-US" sz="1000" dirty="0"/>
              <a:t>-named-greatist-guitarist-of-all-time-by-rolling-stone-news-jimi-hendrix-4529.html</a:t>
            </a:r>
          </a:p>
        </p:txBody>
      </p:sp>
    </p:spTree>
    <p:extLst>
      <p:ext uri="{BB962C8B-B14F-4D97-AF65-F5344CB8AC3E}">
        <p14:creationId xmlns:p14="http://schemas.microsoft.com/office/powerpoint/2010/main" val="20218333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734</TotalTime>
  <Words>1426</Words>
  <Application>Microsoft Macintosh PowerPoint</Application>
  <PresentationFormat>On-screen Show (4:3)</PresentationFormat>
  <Paragraphs>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Hardcover</vt:lpstr>
      <vt:lpstr>The Fender Stratocaster</vt:lpstr>
      <vt:lpstr>Before </vt:lpstr>
      <vt:lpstr>The Making</vt:lpstr>
      <vt:lpstr>The Name</vt:lpstr>
      <vt:lpstr>The Body Changes</vt:lpstr>
      <vt:lpstr>The Pick Ups</vt:lpstr>
      <vt:lpstr>The Tremolo</vt:lpstr>
      <vt:lpstr>Design</vt:lpstr>
      <vt:lpstr>The Stratocaster Today</vt:lpstr>
      <vt:lpstr>The work Cited Page</vt:lpstr>
      <vt:lpstr>And more 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Fender Stratocaster</dc:title>
  <dc:creator>DANIEL GREEN</dc:creator>
  <cp:lastModifiedBy>DANIEL GREEN</cp:lastModifiedBy>
  <cp:revision>16</cp:revision>
  <dcterms:created xsi:type="dcterms:W3CDTF">2012-04-12T00:54:24Z</dcterms:created>
  <dcterms:modified xsi:type="dcterms:W3CDTF">2012-04-13T12:46:00Z</dcterms:modified>
</cp:coreProperties>
</file>